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72" r:id="rId2"/>
    <p:sldId id="259" r:id="rId3"/>
    <p:sldId id="288" r:id="rId4"/>
    <p:sldId id="282" r:id="rId5"/>
    <p:sldId id="283" r:id="rId6"/>
    <p:sldId id="284" r:id="rId7"/>
    <p:sldId id="285" r:id="rId8"/>
    <p:sldId id="286" r:id="rId9"/>
    <p:sldId id="287" r:id="rId10"/>
    <p:sldId id="289" r:id="rId11"/>
    <p:sldId id="2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DBD0"/>
    <a:srgbClr val="637700"/>
    <a:srgbClr val="C6BFA9"/>
    <a:srgbClr val="D1D8B7"/>
    <a:srgbClr val="A09D79"/>
    <a:srgbClr val="AD5C4D"/>
    <a:srgbClr val="543E35"/>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varScale="1">
        <p:scale>
          <a:sx n="111" d="100"/>
          <a:sy n="111" d="100"/>
        </p:scale>
        <p:origin x="594" y="96"/>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11/19/2024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11/19/2024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ildeye-tech/playlists" TargetMode="External"/><Relationship Id="rId2" Type="http://schemas.openxmlformats.org/officeDocument/2006/relationships/hyperlink" Target="mailto:xnagya@stuba.sk" TargetMode="Externa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hyperlink" Target="https://patreon.com/WildeyeTech?utm_medium=unknown&amp;utm_source=join_link&amp;utm_campaign=creatorshare_creator&amp;utm_content=copyLink" TargetMode="External"/><Relationship Id="rId4" Type="http://schemas.openxmlformats.org/officeDocument/2006/relationships/hyperlink" Target="https://www.linkedin.com/company/105270137"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1626216"/>
            <a:ext cx="9144000" cy="2387600"/>
          </a:xfrm>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a:xfrm>
            <a:off x="1524000" y="4105891"/>
            <a:ext cx="9144000" cy="1655762"/>
          </a:xfrm>
        </p:spPr>
        <p:txBody>
          <a:bodyPr/>
          <a:lstStyle/>
          <a:p>
            <a:r>
              <a:rPr lang="en-US" dirty="0" err="1"/>
              <a:t>Bc</a:t>
            </a:r>
            <a:r>
              <a:rPr lang="en-US" dirty="0"/>
              <a:t>. </a:t>
            </a:r>
            <a:r>
              <a:rPr lang="sk-SK" dirty="0"/>
              <a:t>András Nagy</a:t>
            </a:r>
            <a:endParaRPr lang="en-US" dirty="0"/>
          </a:p>
        </p:txBody>
      </p:sp>
      <p:pic>
        <p:nvPicPr>
          <p:cNvPr id="14" name="Picture 13" descr="A logo of a green eye with trees and plants&#10;&#10;Description automatically generated">
            <a:extLst>
              <a:ext uri="{FF2B5EF4-FFF2-40B4-BE49-F238E27FC236}">
                <a16:creationId xmlns:a16="http://schemas.microsoft.com/office/drawing/2014/main" id="{FA611CB5-478A-BDA1-874D-A8F2B36C97BE}"/>
              </a:ext>
            </a:extLst>
          </p:cNvPr>
          <p:cNvPicPr>
            <a:picLocks noChangeAspect="1"/>
          </p:cNvPicPr>
          <p:nvPr/>
        </p:nvPicPr>
        <p:blipFill>
          <a:blip r:embed="rId2"/>
          <a:stretch>
            <a:fillRect/>
          </a:stretch>
        </p:blipFill>
        <p:spPr>
          <a:xfrm>
            <a:off x="5460163" y="4799628"/>
            <a:ext cx="1271674" cy="1266875"/>
          </a:xfrm>
          <a:prstGeom prst="rect">
            <a:avLst/>
          </a:prstGeom>
        </p:spPr>
      </p:pic>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63A4F-2229-E1DB-E4CD-AC72FB88C3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1A3AE-5808-C68C-5568-965D7267D2EB}"/>
              </a:ext>
            </a:extLst>
          </p:cNvPr>
          <p:cNvSpPr>
            <a:spLocks noGrp="1"/>
          </p:cNvSpPr>
          <p:nvPr>
            <p:ph type="title"/>
          </p:nvPr>
        </p:nvSpPr>
        <p:spPr/>
        <p:txBody>
          <a:bodyPr/>
          <a:lstStyle/>
          <a:p>
            <a:r>
              <a:rPr lang="sk-SK" sz="3400" b="1" i="1" dirty="0"/>
              <a:t>Integrácia umelej inteligencií</a:t>
            </a:r>
            <a:endParaRPr lang="en-US" sz="3400" b="1" i="1" dirty="0"/>
          </a:p>
        </p:txBody>
      </p:sp>
      <p:sp>
        <p:nvSpPr>
          <p:cNvPr id="15" name="Date Placeholder 14">
            <a:extLst>
              <a:ext uri="{FF2B5EF4-FFF2-40B4-BE49-F238E27FC236}">
                <a16:creationId xmlns:a16="http://schemas.microsoft.com/office/drawing/2014/main" id="{00367612-FBED-DCB5-E151-B2477D5F3461}"/>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6AFACCDA-C7DB-6CBB-8B77-B4FDCBCDBAAD}"/>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B52B2FA6-428C-BB69-89F9-DE274D20DA63}"/>
              </a:ext>
            </a:extLst>
          </p:cNvPr>
          <p:cNvSpPr>
            <a:spLocks noGrp="1"/>
          </p:cNvSpPr>
          <p:nvPr>
            <p:ph type="sldNum" sz="quarter" idx="12"/>
          </p:nvPr>
        </p:nvSpPr>
        <p:spPr/>
        <p:txBody>
          <a:bodyPr/>
          <a:lstStyle/>
          <a:p>
            <a:fld id="{58FB4751-880F-D840-AAA9-3A15815CC996}" type="slidenum">
              <a:rPr lang="en-US" smtClean="0"/>
              <a:t>10</a:t>
            </a:fld>
            <a:endParaRPr lang="en-US" dirty="0"/>
          </a:p>
        </p:txBody>
      </p:sp>
      <p:pic>
        <p:nvPicPr>
          <p:cNvPr id="13" name="Picture 12" descr="A collage of images of a fire&#10;&#10;Description automatically generated">
            <a:extLst>
              <a:ext uri="{FF2B5EF4-FFF2-40B4-BE49-F238E27FC236}">
                <a16:creationId xmlns:a16="http://schemas.microsoft.com/office/drawing/2014/main" id="{1A3224B4-E99E-76A8-6B94-1BE63A8DB476}"/>
              </a:ext>
            </a:extLst>
          </p:cNvPr>
          <p:cNvPicPr>
            <a:picLocks noChangeAspect="1"/>
          </p:cNvPicPr>
          <p:nvPr/>
        </p:nvPicPr>
        <p:blipFill>
          <a:blip r:embed="rId2"/>
          <a:stretch>
            <a:fillRect/>
          </a:stretch>
        </p:blipFill>
        <p:spPr>
          <a:xfrm>
            <a:off x="5448249" y="2998839"/>
            <a:ext cx="6752637" cy="2247593"/>
          </a:xfrm>
          <a:prstGeom prst="rect">
            <a:avLst/>
          </a:prstGeom>
        </p:spPr>
      </p:pic>
      <p:pic>
        <p:nvPicPr>
          <p:cNvPr id="18" name="Picture 17" descr="A collage of deer and deer in the woods&#10;&#10;Description automatically generated">
            <a:extLst>
              <a:ext uri="{FF2B5EF4-FFF2-40B4-BE49-F238E27FC236}">
                <a16:creationId xmlns:a16="http://schemas.microsoft.com/office/drawing/2014/main" id="{EF54E269-E134-B960-EE18-6B2E380C15F2}"/>
              </a:ext>
            </a:extLst>
          </p:cNvPr>
          <p:cNvPicPr>
            <a:picLocks noChangeAspect="1"/>
          </p:cNvPicPr>
          <p:nvPr/>
        </p:nvPicPr>
        <p:blipFill>
          <a:blip r:embed="rId3"/>
          <a:stretch>
            <a:fillRect/>
          </a:stretch>
        </p:blipFill>
        <p:spPr>
          <a:xfrm>
            <a:off x="0" y="1867785"/>
            <a:ext cx="5448249" cy="3122430"/>
          </a:xfrm>
          <a:prstGeom prst="rect">
            <a:avLst/>
          </a:prstGeom>
        </p:spPr>
      </p:pic>
    </p:spTree>
    <p:extLst>
      <p:ext uri="{BB962C8B-B14F-4D97-AF65-F5344CB8AC3E}">
        <p14:creationId xmlns:p14="http://schemas.microsoft.com/office/powerpoint/2010/main" val="1971300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4000" y="699652"/>
            <a:ext cx="9144000" cy="2387600"/>
          </a:xfrm>
        </p:spPr>
        <p:txBody>
          <a:bodyPr/>
          <a:lstStyle/>
          <a:p>
            <a:r>
              <a:rPr lang="sk-SK" dirty="0"/>
              <a:t>Ďakujem za pozornosť</a:t>
            </a:r>
            <a:endParaRPr lang="en-US" dirty="0"/>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a:xfrm>
            <a:off x="1524000" y="3131258"/>
            <a:ext cx="9144000" cy="1655762"/>
          </a:xfrm>
        </p:spPr>
        <p:txBody>
          <a:bodyPr>
            <a:normAutofit fontScale="77500" lnSpcReduction="20000"/>
          </a:bodyPr>
          <a:lstStyle/>
          <a:p>
            <a:r>
              <a:rPr lang="sk-SK" dirty="0"/>
              <a:t>András Nagy</a:t>
            </a:r>
            <a:endParaRPr lang="en-US" dirty="0"/>
          </a:p>
          <a:p>
            <a:r>
              <a:rPr lang="sk-SK" dirty="0">
                <a:hlinkClick r:id="rId2"/>
              </a:rPr>
              <a:t>xnagya@stuba.sk</a:t>
            </a:r>
            <a:endParaRPr lang="sk-SK" dirty="0"/>
          </a:p>
          <a:p>
            <a:r>
              <a:rPr lang="sk-SK" dirty="0">
                <a:hlinkClick r:id="rId3"/>
              </a:rPr>
              <a:t>Youtube</a:t>
            </a:r>
            <a:endParaRPr lang="sk-SK" dirty="0"/>
          </a:p>
          <a:p>
            <a:r>
              <a:rPr lang="sk-SK" dirty="0">
                <a:hlinkClick r:id="rId4"/>
              </a:rPr>
              <a:t>Linkedin</a:t>
            </a:r>
            <a:endParaRPr lang="sk-SK" dirty="0"/>
          </a:p>
          <a:p>
            <a:r>
              <a:rPr lang="sk-SK" dirty="0">
                <a:hlinkClick r:id="rId5"/>
              </a:rPr>
              <a:t>Patreon</a:t>
            </a:r>
            <a:endParaRPr lang="sk-SK" dirty="0"/>
          </a:p>
          <a:p>
            <a:endParaRPr lang="sk-SK" dirty="0"/>
          </a:p>
          <a:p>
            <a:endParaRPr lang="en-US" dirty="0"/>
          </a:p>
        </p:txBody>
      </p:sp>
      <p:pic>
        <p:nvPicPr>
          <p:cNvPr id="7" name="Picture 6" descr="A logo of a green eye with trees and plants&#10;&#10;Description automatically generated">
            <a:extLst>
              <a:ext uri="{FF2B5EF4-FFF2-40B4-BE49-F238E27FC236}">
                <a16:creationId xmlns:a16="http://schemas.microsoft.com/office/drawing/2014/main" id="{713877C6-989B-EECC-D5A2-DA5B7A99C107}"/>
              </a:ext>
            </a:extLst>
          </p:cNvPr>
          <p:cNvPicPr>
            <a:picLocks noChangeAspect="1"/>
          </p:cNvPicPr>
          <p:nvPr/>
        </p:nvPicPr>
        <p:blipFill>
          <a:blip r:embed="rId6"/>
          <a:stretch>
            <a:fillRect/>
          </a:stretch>
        </p:blipFill>
        <p:spPr>
          <a:xfrm>
            <a:off x="5460163" y="4976317"/>
            <a:ext cx="1271674" cy="1266875"/>
          </a:xfrm>
          <a:prstGeom prst="rect">
            <a:avLst/>
          </a:prstGeom>
        </p:spPr>
      </p:pic>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704088"/>
            <a:ext cx="6502620" cy="676656"/>
          </a:xfrm>
        </p:spPr>
        <p:txBody>
          <a:bodyPr anchor="b">
            <a:normAutofit/>
          </a:bodyPr>
          <a:lstStyle/>
          <a:p>
            <a:r>
              <a:rPr lang="sk-SK" sz="4100" b="1" i="1" dirty="0"/>
              <a:t>Úvod</a:t>
            </a:r>
            <a:endParaRPr lang="en-US" sz="4100" b="1" i="1" dirty="0"/>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1005280" y="1887411"/>
            <a:ext cx="4572000" cy="4070729"/>
          </a:xfrm>
        </p:spPr>
        <p:txBody>
          <a:bodyPr>
            <a:normAutofit/>
          </a:bodyPr>
          <a:lstStyle/>
          <a:p>
            <a:pPr>
              <a:spcAft>
                <a:spcPts val="600"/>
              </a:spcAft>
            </a:pPr>
            <a:r>
              <a:rPr lang="sk-SK" dirty="0"/>
              <a:t>V tomto projekte skúmame využitie lesného bezpečnostného kamerového systému na monitorovanie a ochranu lesov pred odlesňovaním a inými hrozbami. Inštalujeme kamery na strategické miesta, popisujeme systém strojového učenia na analýzu záberov zachytených kamerami a vypracujeme plán reakcie na potenciálne hrozby, popisujeme špecifikácie hardvérových prvkov systému. Naším cieľom je demonštrovať účinnosť tejto technológie a poskytnúť model pre budúce snahy o ochranu lesov.</a:t>
            </a:r>
            <a:endParaRPr lang="en-US" dirty="0"/>
          </a:p>
          <a:p>
            <a:pPr>
              <a:spcAft>
                <a:spcPts val="600"/>
              </a:spcAft>
            </a:pPr>
            <a:endParaRPr lang="en-US" dirty="0"/>
          </a:p>
          <a:p>
            <a:pPr>
              <a:spcAft>
                <a:spcPts val="600"/>
              </a:spcAft>
            </a:pPr>
            <a:endParaRPr lang="en-US" dirty="0"/>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a:t>
            </a:r>
            <a:r>
              <a:rPr lang="sk-SK" dirty="0"/>
              <a:t>2</a:t>
            </a:r>
            <a:r>
              <a:rPr lang="en-US" dirty="0"/>
              <a:t>4</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2</a:t>
            </a:fld>
            <a:endParaRPr lang="en-US"/>
          </a:p>
        </p:txBody>
      </p:sp>
      <p:pic>
        <p:nvPicPr>
          <p:cNvPr id="10" name="Picture Placeholder 9" descr="A solar panel in the woods&#10;&#10;Description automatically generated">
            <a:extLst>
              <a:ext uri="{FF2B5EF4-FFF2-40B4-BE49-F238E27FC236}">
                <a16:creationId xmlns:a16="http://schemas.microsoft.com/office/drawing/2014/main" id="{1F7262B7-99E4-05B1-7D70-D1B6971DDC7E}"/>
              </a:ext>
            </a:extLst>
          </p:cNvPr>
          <p:cNvPicPr>
            <a:picLocks noGrp="1" noChangeAspect="1"/>
          </p:cNvPicPr>
          <p:nvPr>
            <p:ph type="pic" idx="1"/>
          </p:nvPr>
        </p:nvPicPr>
        <p:blipFill>
          <a:blip r:embed="rId2"/>
          <a:srcRect l="13638" r="13638"/>
          <a:stretch>
            <a:fillRect/>
          </a:stretch>
        </p:blipFill>
        <p:spPr>
          <a:xfrm>
            <a:off x="7620000" y="0"/>
            <a:ext cx="4572000" cy="6287202"/>
          </a:xfrm>
        </p:spPr>
      </p:pic>
    </p:spTree>
    <p:extLst>
      <p:ext uri="{BB962C8B-B14F-4D97-AF65-F5344CB8AC3E}">
        <p14:creationId xmlns:p14="http://schemas.microsoft.com/office/powerpoint/2010/main" val="343507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aph paper with writing on it&#10;&#10;Description automatically generated">
            <a:extLst>
              <a:ext uri="{FF2B5EF4-FFF2-40B4-BE49-F238E27FC236}">
                <a16:creationId xmlns:a16="http://schemas.microsoft.com/office/drawing/2014/main" id="{114B740B-E8BF-1172-E829-0DA46D593516}"/>
              </a:ext>
            </a:extLst>
          </p:cNvPr>
          <p:cNvPicPr>
            <a:picLocks noGrp="1" noChangeAspect="1"/>
          </p:cNvPicPr>
          <p:nvPr>
            <p:ph sz="half" idx="1"/>
          </p:nvPr>
        </p:nvPicPr>
        <p:blipFill>
          <a:blip r:embed="rId2"/>
          <a:srcRect t="18317" b="14426"/>
          <a:stretch/>
        </p:blipFill>
        <p:spPr>
          <a:xfrm>
            <a:off x="1081549" y="-19266"/>
            <a:ext cx="4242062" cy="6340152"/>
          </a:xfrm>
          <a:noFill/>
        </p:spPr>
      </p:pic>
      <p:sp>
        <p:nvSpPr>
          <p:cNvPr id="18" name="Content Placeholder 2">
            <a:extLst>
              <a:ext uri="{FF2B5EF4-FFF2-40B4-BE49-F238E27FC236}">
                <a16:creationId xmlns:a16="http://schemas.microsoft.com/office/drawing/2014/main" id="{71D9E9AA-D8F9-AE0C-10C5-787DF45A5F59}"/>
              </a:ext>
            </a:extLst>
          </p:cNvPr>
          <p:cNvSpPr>
            <a:spLocks noGrp="1"/>
          </p:cNvSpPr>
          <p:nvPr>
            <p:ph sz="half" idx="2"/>
          </p:nvPr>
        </p:nvSpPr>
        <p:spPr>
          <a:xfrm>
            <a:off x="6172200" y="1825625"/>
            <a:ext cx="5181600" cy="4351338"/>
          </a:xfrm>
        </p:spPr>
        <p:txBody>
          <a:bodyPr/>
          <a:lstStyle/>
          <a:p>
            <a:r>
              <a:rPr lang="en-US" dirty="0"/>
              <a:t>Prv</a:t>
            </a:r>
            <a:r>
              <a:rPr lang="sk-SK" dirty="0"/>
              <a:t>ý krok je aby sme vizualizovali a nakreslili nápady</a:t>
            </a:r>
          </a:p>
        </p:txBody>
      </p:sp>
      <p:sp>
        <p:nvSpPr>
          <p:cNvPr id="3" name="Date Placeholder 2">
            <a:extLst>
              <a:ext uri="{FF2B5EF4-FFF2-40B4-BE49-F238E27FC236}">
                <a16:creationId xmlns:a16="http://schemas.microsoft.com/office/drawing/2014/main" id="{CA0AAE53-73AB-6A18-F417-D2D66AC6FD7C}"/>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2024</a:t>
            </a:r>
          </a:p>
        </p:txBody>
      </p:sp>
      <p:sp>
        <p:nvSpPr>
          <p:cNvPr id="4" name="Footer Placeholder 3">
            <a:extLst>
              <a:ext uri="{FF2B5EF4-FFF2-40B4-BE49-F238E27FC236}">
                <a16:creationId xmlns:a16="http://schemas.microsoft.com/office/drawing/2014/main" id="{6365414D-10C7-35B8-8C0B-71BE98C564DF}"/>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5" name="Slide Number Placeholder 4">
            <a:extLst>
              <a:ext uri="{FF2B5EF4-FFF2-40B4-BE49-F238E27FC236}">
                <a16:creationId xmlns:a16="http://schemas.microsoft.com/office/drawing/2014/main" id="{1E1493E6-6FE6-99C9-84F5-9A245AC8073D}"/>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3</a:t>
            </a:fld>
            <a:endParaRPr lang="en-US"/>
          </a:p>
        </p:txBody>
      </p:sp>
      <p:sp>
        <p:nvSpPr>
          <p:cNvPr id="20" name="Title 6">
            <a:extLst>
              <a:ext uri="{FF2B5EF4-FFF2-40B4-BE49-F238E27FC236}">
                <a16:creationId xmlns:a16="http://schemas.microsoft.com/office/drawing/2014/main" id="{4ECDC454-6E92-1433-2FC2-5FE272715556}"/>
              </a:ext>
            </a:extLst>
          </p:cNvPr>
          <p:cNvSpPr>
            <a:spLocks noGrp="1"/>
          </p:cNvSpPr>
          <p:nvPr>
            <p:ph type="title"/>
          </p:nvPr>
        </p:nvSpPr>
        <p:spPr>
          <a:xfrm>
            <a:off x="7406068" y="666719"/>
            <a:ext cx="2713863" cy="676656"/>
          </a:xfrm>
        </p:spPr>
        <p:txBody>
          <a:bodyPr/>
          <a:lstStyle/>
          <a:p>
            <a:r>
              <a:rPr lang="en-US" sz="4100" b="1" i="1" dirty="0" err="1"/>
              <a:t>Kreslenie</a:t>
            </a:r>
            <a:endParaRPr lang="en-US" sz="4100" b="1" i="1" dirty="0"/>
          </a:p>
        </p:txBody>
      </p:sp>
      <p:pic>
        <p:nvPicPr>
          <p:cNvPr id="15" name="Picture 14" descr="A solar panel and camera on a tree&#10;&#10;Description automatically generated">
            <a:extLst>
              <a:ext uri="{FF2B5EF4-FFF2-40B4-BE49-F238E27FC236}">
                <a16:creationId xmlns:a16="http://schemas.microsoft.com/office/drawing/2014/main" id="{AF524AAD-F371-5E69-6CEA-8971CD06591D}"/>
              </a:ext>
            </a:extLst>
          </p:cNvPr>
          <p:cNvPicPr>
            <a:picLocks noChangeAspect="1"/>
          </p:cNvPicPr>
          <p:nvPr/>
        </p:nvPicPr>
        <p:blipFill>
          <a:blip r:embed="rId3"/>
          <a:stretch>
            <a:fillRect/>
          </a:stretch>
        </p:blipFill>
        <p:spPr>
          <a:xfrm>
            <a:off x="6965242" y="2725371"/>
            <a:ext cx="3595514" cy="3595514"/>
          </a:xfrm>
          <a:prstGeom prst="rect">
            <a:avLst/>
          </a:prstGeom>
        </p:spPr>
      </p:pic>
      <p:sp>
        <p:nvSpPr>
          <p:cNvPr id="16" name="Arrow: Right 15">
            <a:extLst>
              <a:ext uri="{FF2B5EF4-FFF2-40B4-BE49-F238E27FC236}">
                <a16:creationId xmlns:a16="http://schemas.microsoft.com/office/drawing/2014/main" id="{747A3157-036E-F48B-28A2-27F91847D8FE}"/>
              </a:ext>
            </a:extLst>
          </p:cNvPr>
          <p:cNvSpPr/>
          <p:nvPr/>
        </p:nvSpPr>
        <p:spPr>
          <a:xfrm>
            <a:off x="5789167" y="4001294"/>
            <a:ext cx="1151345" cy="825824"/>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6DBD0"/>
                </a:solidFill>
              </a:rPr>
              <a:t>V </a:t>
            </a:r>
            <a:r>
              <a:rPr lang="en-US" dirty="0" err="1">
                <a:solidFill>
                  <a:srgbClr val="E6DBD0"/>
                </a:solidFill>
              </a:rPr>
              <a:t>hlave</a:t>
            </a:r>
            <a:endParaRPr lang="en-US" dirty="0">
              <a:solidFill>
                <a:srgbClr val="E6DBD0"/>
              </a:solidFill>
            </a:endParaRPr>
          </a:p>
        </p:txBody>
      </p:sp>
      <p:sp>
        <p:nvSpPr>
          <p:cNvPr id="19" name="Arrow: Right 18">
            <a:extLst>
              <a:ext uri="{FF2B5EF4-FFF2-40B4-BE49-F238E27FC236}">
                <a16:creationId xmlns:a16="http://schemas.microsoft.com/office/drawing/2014/main" id="{E36F344D-699F-2F76-669A-A807A1355C77}"/>
              </a:ext>
            </a:extLst>
          </p:cNvPr>
          <p:cNvSpPr/>
          <p:nvPr/>
        </p:nvSpPr>
        <p:spPr>
          <a:xfrm rot="20421932">
            <a:off x="-7853" y="2871289"/>
            <a:ext cx="1385765" cy="816400"/>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6DBD0"/>
                </a:solidFill>
              </a:rPr>
              <a:t>Na </a:t>
            </a:r>
            <a:r>
              <a:rPr lang="en-US" dirty="0" err="1">
                <a:solidFill>
                  <a:srgbClr val="E6DBD0"/>
                </a:solidFill>
              </a:rPr>
              <a:t>papieri</a:t>
            </a:r>
            <a:endParaRPr lang="en-US" dirty="0">
              <a:solidFill>
                <a:srgbClr val="E6DBD0"/>
              </a:solidFill>
            </a:endParaRPr>
          </a:p>
        </p:txBody>
      </p:sp>
    </p:spTree>
    <p:extLst>
      <p:ext uri="{BB962C8B-B14F-4D97-AF65-F5344CB8AC3E}">
        <p14:creationId xmlns:p14="http://schemas.microsoft.com/office/powerpoint/2010/main" val="2371025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Diagram&#10;&#10;Description automatically generated">
            <a:extLst>
              <a:ext uri="{FF2B5EF4-FFF2-40B4-BE49-F238E27FC236}">
                <a16:creationId xmlns:a16="http://schemas.microsoft.com/office/drawing/2014/main" id="{FC2CC986-72D7-4E02-E7A8-8860EF6DC771}"/>
              </a:ext>
            </a:extLst>
          </p:cNvPr>
          <p:cNvPicPr>
            <a:picLocks noGrp="1" noChangeAspect="1"/>
          </p:cNvPicPr>
          <p:nvPr>
            <p:ph sz="half" idx="1"/>
          </p:nvPr>
        </p:nvPicPr>
        <p:blipFill>
          <a:blip r:embed="rId2"/>
          <a:stretch>
            <a:fillRect/>
          </a:stretch>
        </p:blipFill>
        <p:spPr>
          <a:xfrm>
            <a:off x="0" y="1811006"/>
            <a:ext cx="6559826" cy="4509880"/>
          </a:xfrm>
          <a:noFill/>
        </p:spPr>
      </p:pic>
      <p:sp>
        <p:nvSpPr>
          <p:cNvPr id="2" name="Text Placeholder 1">
            <a:extLst>
              <a:ext uri="{FF2B5EF4-FFF2-40B4-BE49-F238E27FC236}">
                <a16:creationId xmlns:a16="http://schemas.microsoft.com/office/drawing/2014/main" id="{939FA917-A6AF-A144-7FA0-8AC42B79766C}"/>
              </a:ext>
            </a:extLst>
          </p:cNvPr>
          <p:cNvSpPr>
            <a:spLocks noGrp="1"/>
          </p:cNvSpPr>
          <p:nvPr>
            <p:ph sz="half" idx="2"/>
          </p:nvPr>
        </p:nvSpPr>
        <p:spPr>
          <a:xfrm>
            <a:off x="6833616" y="1747107"/>
            <a:ext cx="5181600" cy="4351338"/>
          </a:xfrm>
        </p:spPr>
        <p:txBody>
          <a:bodyPr>
            <a:normAutofit/>
          </a:bodyPr>
          <a:lstStyle/>
          <a:p>
            <a:pPr marL="0" indent="0">
              <a:buNone/>
            </a:pPr>
            <a:r>
              <a:rPr lang="sk-SK" sz="2600" b="1" dirty="0">
                <a:effectLst/>
              </a:rPr>
              <a:t>Wireless mesh network</a:t>
            </a:r>
          </a:p>
          <a:p>
            <a:endParaRPr lang="sk-SK" sz="2600" b="1" dirty="0">
              <a:effectLst/>
            </a:endParaRPr>
          </a:p>
          <a:p>
            <a:pPr marL="0" indent="0">
              <a:buNone/>
            </a:pPr>
            <a:r>
              <a:rPr lang="sk-SK" sz="2600" dirty="0">
                <a:effectLst/>
              </a:rPr>
              <a:t>Bezdrôtová sieť typu mesh je decentralizovaná sieť, ktorá využíva viacero prístupových bodov na pokrytie veľkej oblasti. Tento typ siete je vhodný pre lesný bezpečnostný kamerový systém, pretože dokáže zabezpečiť spoľahlivé pokrytie aj v odľahlých oblastiach s obmedzenou infraštruktúrou. </a:t>
            </a:r>
            <a:endParaRPr lang="en-US" sz="2600" dirty="0">
              <a:effectLst/>
            </a:endParaRPr>
          </a:p>
          <a:p>
            <a:endParaRPr lang="en-US" sz="2600" dirty="0"/>
          </a:p>
        </p:txBody>
      </p:sp>
      <p:sp>
        <p:nvSpPr>
          <p:cNvPr id="3" name="Date Placeholder 2">
            <a:extLst>
              <a:ext uri="{FF2B5EF4-FFF2-40B4-BE49-F238E27FC236}">
                <a16:creationId xmlns:a16="http://schemas.microsoft.com/office/drawing/2014/main" id="{6433EE31-7FD3-BF24-B743-253FEF33106B}"/>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a:t>
            </a:r>
            <a:r>
              <a:rPr lang="sk-SK" dirty="0"/>
              <a:t>2</a:t>
            </a:r>
            <a:r>
              <a:rPr lang="en-US" dirty="0"/>
              <a:t>4</a:t>
            </a:r>
          </a:p>
        </p:txBody>
      </p:sp>
      <p:sp>
        <p:nvSpPr>
          <p:cNvPr id="4" name="Footer Placeholder 3">
            <a:extLst>
              <a:ext uri="{FF2B5EF4-FFF2-40B4-BE49-F238E27FC236}">
                <a16:creationId xmlns:a16="http://schemas.microsoft.com/office/drawing/2014/main" id="{35D7B9BF-153D-3403-952C-134F975E9194}"/>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5" name="Slide Number Placeholder 4">
            <a:extLst>
              <a:ext uri="{FF2B5EF4-FFF2-40B4-BE49-F238E27FC236}">
                <a16:creationId xmlns:a16="http://schemas.microsoft.com/office/drawing/2014/main" id="{85B5B8E8-39CF-246D-F58C-437766379CF8}"/>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4</a:t>
            </a:fld>
            <a:endParaRPr lang="en-US"/>
          </a:p>
        </p:txBody>
      </p:sp>
      <p:sp>
        <p:nvSpPr>
          <p:cNvPr id="6" name="Title 5">
            <a:extLst>
              <a:ext uri="{FF2B5EF4-FFF2-40B4-BE49-F238E27FC236}">
                <a16:creationId xmlns:a16="http://schemas.microsoft.com/office/drawing/2014/main" id="{6AB5F3D1-7843-5AB0-982B-83C4D3948B6C}"/>
              </a:ext>
            </a:extLst>
          </p:cNvPr>
          <p:cNvSpPr>
            <a:spLocks noGrp="1"/>
          </p:cNvSpPr>
          <p:nvPr>
            <p:ph type="title"/>
          </p:nvPr>
        </p:nvSpPr>
        <p:spPr>
          <a:xfrm>
            <a:off x="576071" y="704088"/>
            <a:ext cx="9144000" cy="676656"/>
          </a:xfrm>
        </p:spPr>
        <p:txBody>
          <a:bodyPr anchor="b">
            <a:normAutofit/>
          </a:bodyPr>
          <a:lstStyle/>
          <a:p>
            <a:r>
              <a:rPr lang="sk-SK" sz="4100" b="1" i="1" dirty="0">
                <a:effectLst/>
              </a:rPr>
              <a:t>Štruktúra siete</a:t>
            </a:r>
            <a:endParaRPr lang="en-US" sz="4100" dirty="0"/>
          </a:p>
        </p:txBody>
      </p:sp>
    </p:spTree>
    <p:extLst>
      <p:ext uri="{BB962C8B-B14F-4D97-AF65-F5344CB8AC3E}">
        <p14:creationId xmlns:p14="http://schemas.microsoft.com/office/powerpoint/2010/main" val="14089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FCF58E3-8F2B-7691-8DE2-744BFA16C595}"/>
              </a:ext>
            </a:extLst>
          </p:cNvPr>
          <p:cNvSpPr>
            <a:spLocks noGrp="1"/>
          </p:cNvSpPr>
          <p:nvPr>
            <p:ph type="body" sz="half" idx="2"/>
          </p:nvPr>
        </p:nvSpPr>
        <p:spPr>
          <a:xfrm>
            <a:off x="576071" y="2462983"/>
            <a:ext cx="4572000" cy="3688652"/>
          </a:xfrm>
        </p:spPr>
        <p:txBody>
          <a:bodyPr>
            <a:noAutofit/>
          </a:bodyPr>
          <a:lstStyle/>
          <a:p>
            <a:pPr>
              <a:spcAft>
                <a:spcPts val="600"/>
              </a:spcAft>
            </a:pPr>
            <a:endParaRPr lang="sk-SK" sz="2600" dirty="0"/>
          </a:p>
          <a:p>
            <a:pPr marL="285750" indent="-285750">
              <a:spcAft>
                <a:spcPts val="600"/>
              </a:spcAft>
              <a:buFontTx/>
              <a:buChar char="-"/>
            </a:pPr>
            <a:r>
              <a:rPr lang="sk-SK" sz="2600" dirty="0"/>
              <a:t>vyriešiť náročné zapojenie</a:t>
            </a:r>
          </a:p>
          <a:p>
            <a:pPr marL="285750" indent="-285750">
              <a:spcAft>
                <a:spcPts val="600"/>
              </a:spcAft>
              <a:buFontTx/>
              <a:buChar char="-"/>
            </a:pPr>
            <a:r>
              <a:rPr lang="sk-SK" sz="2600" dirty="0"/>
              <a:t>vyriešiť starnutie a netesnosť linky</a:t>
            </a:r>
          </a:p>
          <a:p>
            <a:pPr marL="285750" indent="-285750">
              <a:spcAft>
                <a:spcPts val="600"/>
              </a:spcAft>
              <a:buFontTx/>
              <a:buChar char="-"/>
            </a:pPr>
            <a:r>
              <a:rPr lang="sk-SK" sz="2600" dirty="0"/>
              <a:t>vyriešiť vysoké účty za elektrinu</a:t>
            </a:r>
          </a:p>
          <a:p>
            <a:pPr marL="285750" indent="-285750">
              <a:spcAft>
                <a:spcPts val="600"/>
              </a:spcAft>
              <a:buFontTx/>
              <a:buChar char="-"/>
            </a:pPr>
            <a:r>
              <a:rPr lang="sk-SK" sz="2600" dirty="0"/>
              <a:t>vysoké náklady na údržbu</a:t>
            </a:r>
          </a:p>
        </p:txBody>
      </p:sp>
      <p:sp>
        <p:nvSpPr>
          <p:cNvPr id="5" name="Date Placeholder 4">
            <a:extLst>
              <a:ext uri="{FF2B5EF4-FFF2-40B4-BE49-F238E27FC236}">
                <a16:creationId xmlns:a16="http://schemas.microsoft.com/office/drawing/2014/main" id="{33D834D9-B798-765A-7588-CFB187A886F3}"/>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a:t>
            </a:r>
            <a:r>
              <a:rPr lang="sk-SK" dirty="0"/>
              <a:t>2</a:t>
            </a:r>
            <a:r>
              <a:rPr lang="en-US" dirty="0"/>
              <a:t>4</a:t>
            </a:r>
          </a:p>
        </p:txBody>
      </p:sp>
      <p:sp>
        <p:nvSpPr>
          <p:cNvPr id="6" name="Footer Placeholder 5">
            <a:extLst>
              <a:ext uri="{FF2B5EF4-FFF2-40B4-BE49-F238E27FC236}">
                <a16:creationId xmlns:a16="http://schemas.microsoft.com/office/drawing/2014/main" id="{676FA40E-E920-AFE1-0259-7004D84A1F45}"/>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7" name="Slide Number Placeholder 6">
            <a:extLst>
              <a:ext uri="{FF2B5EF4-FFF2-40B4-BE49-F238E27FC236}">
                <a16:creationId xmlns:a16="http://schemas.microsoft.com/office/drawing/2014/main" id="{48C7979A-78CF-778A-8986-20AB39336080}"/>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5</a:t>
            </a:fld>
            <a:endParaRPr lang="en-US"/>
          </a:p>
        </p:txBody>
      </p:sp>
      <p:pic>
        <p:nvPicPr>
          <p:cNvPr id="1026" name="Picture 2">
            <a:extLst>
              <a:ext uri="{FF2B5EF4-FFF2-40B4-BE49-F238E27FC236}">
                <a16:creationId xmlns:a16="http://schemas.microsoft.com/office/drawing/2014/main" id="{48A83ECA-4EB0-DC5C-7588-8139364C470A}"/>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3518"/>
          <a:stretch/>
        </p:blipFill>
        <p:spPr bwMode="auto">
          <a:xfrm>
            <a:off x="6070192" y="-1"/>
            <a:ext cx="6121808" cy="6340479"/>
          </a:xfrm>
          <a:prstGeom prst="rect">
            <a:avLst/>
          </a:prstGeom>
          <a:solidFill>
            <a:srgbClr val="FFFFFF"/>
          </a:solidFill>
        </p:spPr>
      </p:pic>
      <p:sp>
        <p:nvSpPr>
          <p:cNvPr id="13" name="Title 5">
            <a:extLst>
              <a:ext uri="{FF2B5EF4-FFF2-40B4-BE49-F238E27FC236}">
                <a16:creationId xmlns:a16="http://schemas.microsoft.com/office/drawing/2014/main" id="{03B26E6A-FE7F-2FB8-296A-329B74149EF4}"/>
              </a:ext>
            </a:extLst>
          </p:cNvPr>
          <p:cNvSpPr>
            <a:spLocks noGrp="1"/>
          </p:cNvSpPr>
          <p:nvPr>
            <p:ph type="title"/>
          </p:nvPr>
        </p:nvSpPr>
        <p:spPr>
          <a:xfrm>
            <a:off x="576071" y="704088"/>
            <a:ext cx="9144000" cy="676656"/>
          </a:xfrm>
        </p:spPr>
        <p:txBody>
          <a:bodyPr anchor="b">
            <a:normAutofit/>
          </a:bodyPr>
          <a:lstStyle/>
          <a:p>
            <a:r>
              <a:rPr lang="sk-SK" sz="4100" b="1" i="1" dirty="0"/>
              <a:t>Napájanie systému</a:t>
            </a:r>
            <a:endParaRPr lang="en-US" sz="4100" dirty="0"/>
          </a:p>
        </p:txBody>
      </p:sp>
      <p:sp>
        <p:nvSpPr>
          <p:cNvPr id="16" name="TextBox 15">
            <a:extLst>
              <a:ext uri="{FF2B5EF4-FFF2-40B4-BE49-F238E27FC236}">
                <a16:creationId xmlns:a16="http://schemas.microsoft.com/office/drawing/2014/main" id="{6A548393-3100-D96B-67A4-26C1605CC1D5}"/>
              </a:ext>
            </a:extLst>
          </p:cNvPr>
          <p:cNvSpPr txBox="1"/>
          <p:nvPr/>
        </p:nvSpPr>
        <p:spPr>
          <a:xfrm>
            <a:off x="576071" y="2078262"/>
            <a:ext cx="2220480" cy="769441"/>
          </a:xfrm>
          <a:prstGeom prst="rect">
            <a:avLst/>
          </a:prstGeom>
          <a:noFill/>
        </p:spPr>
        <p:txBody>
          <a:bodyPr wrap="none" rtlCol="0">
            <a:spAutoFit/>
          </a:bodyPr>
          <a:lstStyle/>
          <a:p>
            <a:r>
              <a:rPr lang="sk-SK" sz="2600" b="1" dirty="0"/>
              <a:t>Solárne riešenie</a:t>
            </a:r>
          </a:p>
          <a:p>
            <a:endParaRPr lang="en-US" dirty="0"/>
          </a:p>
        </p:txBody>
      </p:sp>
    </p:spTree>
    <p:extLst>
      <p:ext uri="{BB962C8B-B14F-4D97-AF65-F5344CB8AC3E}">
        <p14:creationId xmlns:p14="http://schemas.microsoft.com/office/powerpoint/2010/main" val="62732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 calcmode="lin" valueType="num">
                                      <p:cBhvr additive="base">
                                        <p:cTn id="2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 calcmode="lin" valueType="num">
                                      <p:cBhvr additive="base">
                                        <p:cTn id="3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loud Storage Online - Free image on Pixabay">
            <a:extLst>
              <a:ext uri="{FF2B5EF4-FFF2-40B4-BE49-F238E27FC236}">
                <a16:creationId xmlns:a16="http://schemas.microsoft.com/office/drawing/2014/main" id="{18BA4C49-3EEA-EF36-B129-4AEFD2767CA8}"/>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0954" r="9804" b="1"/>
          <a:stretch/>
        </p:blipFill>
        <p:spPr bwMode="auto">
          <a:xfrm>
            <a:off x="838200" y="1825625"/>
            <a:ext cx="5181600" cy="4351338"/>
          </a:xfrm>
          <a:prstGeom prst="rect">
            <a:avLst/>
          </a:prstGeom>
          <a:solidFill>
            <a:srgbClr val="FFFFFF"/>
          </a:solidFill>
        </p:spPr>
      </p:pic>
      <p:sp>
        <p:nvSpPr>
          <p:cNvPr id="2057" name="Content Placeholder 2">
            <a:extLst>
              <a:ext uri="{FF2B5EF4-FFF2-40B4-BE49-F238E27FC236}">
                <a16:creationId xmlns:a16="http://schemas.microsoft.com/office/drawing/2014/main" id="{78FBCB50-30AF-756A-262C-17C9960715C7}"/>
              </a:ext>
            </a:extLst>
          </p:cNvPr>
          <p:cNvSpPr>
            <a:spLocks noGrp="1"/>
          </p:cNvSpPr>
          <p:nvPr>
            <p:ph sz="half" idx="2"/>
          </p:nvPr>
        </p:nvSpPr>
        <p:spPr>
          <a:xfrm>
            <a:off x="6172200" y="1825625"/>
            <a:ext cx="5181600" cy="4351338"/>
          </a:xfrm>
        </p:spPr>
        <p:txBody>
          <a:bodyPr/>
          <a:lstStyle/>
          <a:p>
            <a:pPr marL="0" indent="0">
              <a:lnSpc>
                <a:spcPct val="100000"/>
              </a:lnSpc>
              <a:spcBef>
                <a:spcPts val="0"/>
              </a:spcBef>
              <a:spcAft>
                <a:spcPts val="600"/>
              </a:spcAft>
              <a:buNone/>
            </a:pPr>
            <a:r>
              <a:rPr lang="sk-SK" sz="2600" b="1" dirty="0"/>
              <a:t>Cloud storage</a:t>
            </a:r>
          </a:p>
          <a:p>
            <a:pPr marL="0" indent="0">
              <a:buNone/>
            </a:pPr>
            <a:endParaRPr lang="sk-SK" dirty="0"/>
          </a:p>
          <a:p>
            <a:pPr marL="0" indent="0">
              <a:buNone/>
            </a:pPr>
            <a:r>
              <a:rPr lang="sk-SK" sz="2600" dirty="0"/>
              <a:t>Kamerový systém môže mať možnosť nahrať zaznamenané zábery do cloudu na uloženie. Táto metóda umožňuje vzdialený prístup k údajom a kapacita úložiska nie je obmedzená. Môže však vyžadovať predplatné alebo dodatočné poplatky za službu cloudového úložiska.</a:t>
            </a:r>
            <a:endParaRPr lang="en-US" sz="2600" dirty="0"/>
          </a:p>
        </p:txBody>
      </p:sp>
      <p:sp>
        <p:nvSpPr>
          <p:cNvPr id="3" name="Date Placeholder 2">
            <a:extLst>
              <a:ext uri="{FF2B5EF4-FFF2-40B4-BE49-F238E27FC236}">
                <a16:creationId xmlns:a16="http://schemas.microsoft.com/office/drawing/2014/main" id="{C42FBC2A-4F04-ACCD-B2E7-BF7963854FEB}"/>
              </a:ext>
            </a:extLst>
          </p:cNvPr>
          <p:cNvSpPr>
            <a:spLocks noGrp="1"/>
          </p:cNvSpPr>
          <p:nvPr>
            <p:ph type="dt" sz="half" idx="10"/>
          </p:nvPr>
        </p:nvSpPr>
        <p:spPr>
          <a:xfrm>
            <a:off x="365760" y="6464808"/>
            <a:ext cx="987552" cy="310896"/>
          </a:xfrm>
        </p:spPr>
        <p:txBody>
          <a:bodyPr vert="horz" lIns="91440" tIns="45720" rIns="91440" bIns="45720" rtlCol="0" anchor="ctr">
            <a:normAutofit/>
          </a:bodyPr>
          <a:lstStyle/>
          <a:p>
            <a:pPr>
              <a:spcAft>
                <a:spcPts val="600"/>
              </a:spcAft>
            </a:pPr>
            <a:r>
              <a:rPr lang="en-US" kern="1200" dirty="0">
                <a:latin typeface="+mn-lt"/>
                <a:ea typeface="+mn-ea"/>
                <a:cs typeface="+mn-cs"/>
              </a:rPr>
              <a:t>20</a:t>
            </a:r>
            <a:r>
              <a:rPr lang="sk-SK" kern="1200" dirty="0">
                <a:latin typeface="+mn-lt"/>
                <a:ea typeface="+mn-ea"/>
                <a:cs typeface="+mn-cs"/>
              </a:rPr>
              <a:t>2</a:t>
            </a:r>
            <a:r>
              <a:rPr lang="en-US" kern="1200" dirty="0">
                <a:latin typeface="+mn-lt"/>
                <a:ea typeface="+mn-ea"/>
                <a:cs typeface="+mn-cs"/>
              </a:rPr>
              <a:t>4</a:t>
            </a:r>
          </a:p>
        </p:txBody>
      </p:sp>
      <p:sp>
        <p:nvSpPr>
          <p:cNvPr id="4" name="Footer Placeholder 3">
            <a:extLst>
              <a:ext uri="{FF2B5EF4-FFF2-40B4-BE49-F238E27FC236}">
                <a16:creationId xmlns:a16="http://schemas.microsoft.com/office/drawing/2014/main" id="{0B0AEA4F-8E2B-FAF7-7698-2304A72E7296}"/>
              </a:ext>
            </a:extLst>
          </p:cNvPr>
          <p:cNvSpPr>
            <a:spLocks noGrp="1"/>
          </p:cNvSpPr>
          <p:nvPr>
            <p:ph type="ftr" sz="quarter" idx="11"/>
          </p:nvPr>
        </p:nvSpPr>
        <p:spPr>
          <a:xfrm>
            <a:off x="4379976" y="6464808"/>
            <a:ext cx="3438144" cy="310896"/>
          </a:xfrm>
        </p:spPr>
        <p:txBody>
          <a:bodyPr vert="horz" lIns="91440" tIns="45720" rIns="91440" bIns="45720" rtlCol="0"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kern="1200" dirty="0">
              <a:latin typeface="+mn-lt"/>
              <a:ea typeface="+mn-ea"/>
              <a:cs typeface="+mn-cs"/>
            </a:endParaRPr>
          </a:p>
        </p:txBody>
      </p:sp>
      <p:sp>
        <p:nvSpPr>
          <p:cNvPr id="5" name="Slide Number Placeholder 4">
            <a:extLst>
              <a:ext uri="{FF2B5EF4-FFF2-40B4-BE49-F238E27FC236}">
                <a16:creationId xmlns:a16="http://schemas.microsoft.com/office/drawing/2014/main" id="{70AD3081-C81A-E1DD-2F96-0776A284CFF0}"/>
              </a:ext>
            </a:extLst>
          </p:cNvPr>
          <p:cNvSpPr>
            <a:spLocks noGrp="1"/>
          </p:cNvSpPr>
          <p:nvPr>
            <p:ph type="sldNum" sz="quarter" idx="12"/>
          </p:nvPr>
        </p:nvSpPr>
        <p:spPr>
          <a:xfrm>
            <a:off x="11027664" y="6464808"/>
            <a:ext cx="987552" cy="310896"/>
          </a:xfrm>
        </p:spPr>
        <p:txBody>
          <a:bodyPr vert="horz" lIns="91440" tIns="45720" rIns="91440" bIns="45720" rtlCol="0" anchor="ctr">
            <a:normAutofit/>
          </a:bodyPr>
          <a:lstStyle/>
          <a:p>
            <a:pPr>
              <a:spcAft>
                <a:spcPts val="600"/>
              </a:spcAft>
            </a:pPr>
            <a:fld id="{58FB4751-880F-D840-AAA9-3A15815CC996}" type="slidenum">
              <a:rPr lang="en-US" smtClean="0"/>
              <a:pPr>
                <a:spcAft>
                  <a:spcPts val="600"/>
                </a:spcAft>
              </a:pPr>
              <a:t>6</a:t>
            </a:fld>
            <a:endParaRPr lang="en-US"/>
          </a:p>
        </p:txBody>
      </p:sp>
      <p:sp>
        <p:nvSpPr>
          <p:cNvPr id="8" name="Title 5">
            <a:extLst>
              <a:ext uri="{FF2B5EF4-FFF2-40B4-BE49-F238E27FC236}">
                <a16:creationId xmlns:a16="http://schemas.microsoft.com/office/drawing/2014/main" id="{938CD101-9C86-D765-42F8-B0022C5ED32C}"/>
              </a:ext>
            </a:extLst>
          </p:cNvPr>
          <p:cNvSpPr txBox="1">
            <a:spLocks/>
          </p:cNvSpPr>
          <p:nvPr/>
        </p:nvSpPr>
        <p:spPr>
          <a:xfrm>
            <a:off x="576071" y="704088"/>
            <a:ext cx="9144000" cy="6766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Aft>
                <a:spcPts val="600"/>
              </a:spcAft>
            </a:pPr>
            <a:r>
              <a:rPr lang="en-US" sz="3400" b="1" i="1" kern="1200" dirty="0" err="1">
                <a:latin typeface="+mj-lt"/>
                <a:ea typeface="+mj-ea"/>
                <a:cs typeface="+mj-cs"/>
              </a:rPr>
              <a:t>Ukladanie</a:t>
            </a:r>
            <a:r>
              <a:rPr lang="en-US" sz="3400" b="1" i="1" kern="1200" dirty="0">
                <a:latin typeface="+mj-lt"/>
                <a:ea typeface="+mj-ea"/>
                <a:cs typeface="+mj-cs"/>
              </a:rPr>
              <a:t> </a:t>
            </a:r>
            <a:r>
              <a:rPr lang="en-US" sz="3400" b="1" i="1" kern="1200" dirty="0" err="1">
                <a:latin typeface="+mj-lt"/>
                <a:ea typeface="+mj-ea"/>
                <a:cs typeface="+mj-cs"/>
              </a:rPr>
              <a:t>zaznamenaných</a:t>
            </a:r>
            <a:r>
              <a:rPr lang="en-US" sz="3400" b="1" i="1" kern="1200" dirty="0">
                <a:latin typeface="+mj-lt"/>
                <a:ea typeface="+mj-ea"/>
                <a:cs typeface="+mj-cs"/>
              </a:rPr>
              <a:t> </a:t>
            </a:r>
            <a:r>
              <a:rPr lang="en-US" sz="3400" b="1" i="1" kern="1200" dirty="0" err="1">
                <a:latin typeface="+mj-lt"/>
                <a:ea typeface="+mj-ea"/>
                <a:cs typeface="+mj-cs"/>
              </a:rPr>
              <a:t>informácií</a:t>
            </a:r>
            <a:endParaRPr lang="en-US" sz="3400" b="1" i="1" kern="1200" dirty="0">
              <a:latin typeface="+mj-lt"/>
              <a:ea typeface="+mj-ea"/>
              <a:cs typeface="+mj-cs"/>
            </a:endParaRPr>
          </a:p>
        </p:txBody>
      </p:sp>
    </p:spTree>
    <p:extLst>
      <p:ext uri="{BB962C8B-B14F-4D97-AF65-F5344CB8AC3E}">
        <p14:creationId xmlns:p14="http://schemas.microsoft.com/office/powerpoint/2010/main" val="271215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57">
                                            <p:txEl>
                                              <p:pRg st="0" end="0"/>
                                            </p:txEl>
                                          </p:spTgt>
                                        </p:tgtEl>
                                        <p:attrNameLst>
                                          <p:attrName>style.visibility</p:attrName>
                                        </p:attrNameLst>
                                      </p:cBhvr>
                                      <p:to>
                                        <p:strVal val="visible"/>
                                      </p:to>
                                    </p:set>
                                    <p:animEffect transition="in" filter="fade">
                                      <p:cBhvr>
                                        <p:cTn id="10" dur="500"/>
                                        <p:tgtEl>
                                          <p:spTgt spid="20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57">
                                            <p:txEl>
                                              <p:pRg st="2" end="2"/>
                                            </p:txEl>
                                          </p:spTgt>
                                        </p:tgtEl>
                                        <p:attrNameLst>
                                          <p:attrName>style.visibility</p:attrName>
                                        </p:attrNameLst>
                                      </p:cBhvr>
                                      <p:to>
                                        <p:strVal val="visible"/>
                                      </p:to>
                                    </p:set>
                                    <p:animEffect transition="in" filter="fade">
                                      <p:cBhvr>
                                        <p:cTn id="15" dur="500"/>
                                        <p:tgtEl>
                                          <p:spTgt spid="20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4BB9-49D7-720E-3D15-A178F0AC5703}"/>
              </a:ext>
            </a:extLst>
          </p:cNvPr>
          <p:cNvSpPr>
            <a:spLocks noGrp="1"/>
          </p:cNvSpPr>
          <p:nvPr>
            <p:ph type="title"/>
          </p:nvPr>
        </p:nvSpPr>
        <p:spPr/>
        <p:txBody>
          <a:bodyPr/>
          <a:lstStyle/>
          <a:p>
            <a:r>
              <a:rPr lang="sk-SK" sz="3400" b="1" i="1" dirty="0"/>
              <a:t>Výber hardvérových prvkov systému </a:t>
            </a:r>
            <a:endParaRPr lang="en-US" sz="3400" b="1" i="1" dirty="0"/>
          </a:p>
        </p:txBody>
      </p:sp>
      <p:sp>
        <p:nvSpPr>
          <p:cNvPr id="4" name="Date Placeholder 3">
            <a:extLst>
              <a:ext uri="{FF2B5EF4-FFF2-40B4-BE49-F238E27FC236}">
                <a16:creationId xmlns:a16="http://schemas.microsoft.com/office/drawing/2014/main" id="{D96585E8-5548-21FB-5450-F22D3B45CB63}"/>
              </a:ext>
            </a:extLst>
          </p:cNvPr>
          <p:cNvSpPr>
            <a:spLocks noGrp="1"/>
          </p:cNvSpPr>
          <p:nvPr>
            <p:ph type="dt" sz="half" idx="10"/>
          </p:nvPr>
        </p:nvSpPr>
        <p:spPr/>
        <p:txBody>
          <a:bodyPr/>
          <a:lstStyle/>
          <a:p>
            <a:r>
              <a:rPr lang="en-US" dirty="0"/>
              <a:t>2024</a:t>
            </a:r>
          </a:p>
        </p:txBody>
      </p:sp>
      <p:sp>
        <p:nvSpPr>
          <p:cNvPr id="5" name="Footer Placeholder 4">
            <a:extLst>
              <a:ext uri="{FF2B5EF4-FFF2-40B4-BE49-F238E27FC236}">
                <a16:creationId xmlns:a16="http://schemas.microsoft.com/office/drawing/2014/main" id="{1F934813-637C-8069-C447-A693DCAE6B66}"/>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6" name="Slide Number Placeholder 5">
            <a:extLst>
              <a:ext uri="{FF2B5EF4-FFF2-40B4-BE49-F238E27FC236}">
                <a16:creationId xmlns:a16="http://schemas.microsoft.com/office/drawing/2014/main" id="{2E54F18D-5A4D-1434-2F4E-9395A14AA8EE}"/>
              </a:ext>
            </a:extLst>
          </p:cNvPr>
          <p:cNvSpPr>
            <a:spLocks noGrp="1"/>
          </p:cNvSpPr>
          <p:nvPr>
            <p:ph type="sldNum" sz="quarter" idx="12"/>
          </p:nvPr>
        </p:nvSpPr>
        <p:spPr/>
        <p:txBody>
          <a:bodyPr/>
          <a:lstStyle/>
          <a:p>
            <a:fld id="{58FB4751-880F-D840-AAA9-3A15815CC996}" type="slidenum">
              <a:rPr lang="en-US" smtClean="0"/>
              <a:t>7</a:t>
            </a:fld>
            <a:endParaRPr lang="en-US" dirty="0"/>
          </a:p>
        </p:txBody>
      </p:sp>
      <p:pic>
        <p:nvPicPr>
          <p:cNvPr id="3075" name="Picture 1">
            <a:extLst>
              <a:ext uri="{FF2B5EF4-FFF2-40B4-BE49-F238E27FC236}">
                <a16:creationId xmlns:a16="http://schemas.microsoft.com/office/drawing/2014/main" id="{45CFEB1B-B1C0-8EF0-1993-82D022130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 y="1470025"/>
            <a:ext cx="27432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a:extLst>
              <a:ext uri="{FF2B5EF4-FFF2-40B4-BE49-F238E27FC236}">
                <a16:creationId xmlns:a16="http://schemas.microsoft.com/office/drawing/2014/main" id="{16590C72-89EE-394E-A1A4-250D69742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912" y="1470025"/>
            <a:ext cx="1896222"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
            <a:extLst>
              <a:ext uri="{FF2B5EF4-FFF2-40B4-BE49-F238E27FC236}">
                <a16:creationId xmlns:a16="http://schemas.microsoft.com/office/drawing/2014/main" id="{AA59B126-46BB-7B98-B052-4BA80870F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134" y="1465262"/>
            <a:ext cx="1887538"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1">
            <a:extLst>
              <a:ext uri="{FF2B5EF4-FFF2-40B4-BE49-F238E27FC236}">
                <a16:creationId xmlns:a16="http://schemas.microsoft.com/office/drawing/2014/main" id="{31AA8DEC-3C36-1D59-26E6-B67148F2D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197" y="3286125"/>
            <a:ext cx="2606885"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
            <a:extLst>
              <a:ext uri="{FF2B5EF4-FFF2-40B4-BE49-F238E27FC236}">
                <a16:creationId xmlns:a16="http://schemas.microsoft.com/office/drawing/2014/main" id="{9A2620D5-3B7C-E605-8CF6-E10C40129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134" y="3286125"/>
            <a:ext cx="4945063"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41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ppt_x"/>
                                          </p:val>
                                        </p:tav>
                                        <p:tav tm="100000">
                                          <p:val>
                                            <p:strVal val="#ppt_x"/>
                                          </p:val>
                                        </p:tav>
                                      </p:tavLst>
                                    </p:anim>
                                    <p:anim calcmode="lin" valueType="num">
                                      <p:cBhvr additive="base">
                                        <p:cTn id="1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anim calcmode="lin" valueType="num">
                                      <p:cBhvr additive="base">
                                        <p:cTn id="19" dur="500" fill="hold"/>
                                        <p:tgtEl>
                                          <p:spTgt spid="3077"/>
                                        </p:tgtEl>
                                        <p:attrNameLst>
                                          <p:attrName>ppt_x</p:attrName>
                                        </p:attrNameLst>
                                      </p:cBhvr>
                                      <p:tavLst>
                                        <p:tav tm="0">
                                          <p:val>
                                            <p:strVal val="#ppt_x"/>
                                          </p:val>
                                        </p:tav>
                                        <p:tav tm="100000">
                                          <p:val>
                                            <p:strVal val="#ppt_x"/>
                                          </p:val>
                                        </p:tav>
                                      </p:tavLst>
                                    </p:anim>
                                    <p:anim calcmode="lin" valueType="num">
                                      <p:cBhvr additive="base">
                                        <p:cTn id="2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9"/>
                                        </p:tgtEl>
                                        <p:attrNameLst>
                                          <p:attrName>style.visibility</p:attrName>
                                        </p:attrNameLst>
                                      </p:cBhvr>
                                      <p:to>
                                        <p:strVal val="visible"/>
                                      </p:to>
                                    </p:set>
                                    <p:anim calcmode="lin" valueType="num">
                                      <p:cBhvr additive="base">
                                        <p:cTn id="25" dur="500" fill="hold"/>
                                        <p:tgtEl>
                                          <p:spTgt spid="3079"/>
                                        </p:tgtEl>
                                        <p:attrNameLst>
                                          <p:attrName>ppt_x</p:attrName>
                                        </p:attrNameLst>
                                      </p:cBhvr>
                                      <p:tavLst>
                                        <p:tav tm="0">
                                          <p:val>
                                            <p:strVal val="#ppt_x"/>
                                          </p:val>
                                        </p:tav>
                                        <p:tav tm="100000">
                                          <p:val>
                                            <p:strVal val="#ppt_x"/>
                                          </p:val>
                                        </p:tav>
                                      </p:tavLst>
                                    </p:anim>
                                    <p:anim calcmode="lin" valueType="num">
                                      <p:cBhvr additive="base">
                                        <p:cTn id="26"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 calcmode="lin" valueType="num">
                                      <p:cBhvr additive="base">
                                        <p:cTn id="31" dur="500" fill="hold"/>
                                        <p:tgtEl>
                                          <p:spTgt spid="3078"/>
                                        </p:tgtEl>
                                        <p:attrNameLst>
                                          <p:attrName>ppt_x</p:attrName>
                                        </p:attrNameLst>
                                      </p:cBhvr>
                                      <p:tavLst>
                                        <p:tav tm="0">
                                          <p:val>
                                            <p:strVal val="#ppt_x"/>
                                          </p:val>
                                        </p:tav>
                                        <p:tav tm="100000">
                                          <p:val>
                                            <p:strVal val="#ppt_x"/>
                                          </p:val>
                                        </p:tav>
                                      </p:tavLst>
                                    </p:anim>
                                    <p:anim calcmode="lin" valueType="num">
                                      <p:cBhvr additive="base">
                                        <p:cTn id="32"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E64A-3B16-253A-A858-FF2CDDD30E5C}"/>
              </a:ext>
            </a:extLst>
          </p:cNvPr>
          <p:cNvSpPr>
            <a:spLocks noGrp="1"/>
          </p:cNvSpPr>
          <p:nvPr>
            <p:ph type="dt" sz="half" idx="10"/>
          </p:nvPr>
        </p:nvSpPr>
        <p:spPr/>
        <p:txBody>
          <a:bodyPr/>
          <a:lstStyle/>
          <a:p>
            <a:r>
              <a:rPr lang="en-US" dirty="0"/>
              <a:t>20</a:t>
            </a:r>
            <a:r>
              <a:rPr lang="sk-SK" dirty="0"/>
              <a:t>2</a:t>
            </a:r>
            <a:r>
              <a:rPr lang="en-US" dirty="0"/>
              <a:t>4</a:t>
            </a:r>
          </a:p>
        </p:txBody>
      </p:sp>
      <p:sp>
        <p:nvSpPr>
          <p:cNvPr id="3" name="Footer Placeholder 2">
            <a:extLst>
              <a:ext uri="{FF2B5EF4-FFF2-40B4-BE49-F238E27FC236}">
                <a16:creationId xmlns:a16="http://schemas.microsoft.com/office/drawing/2014/main" id="{1702F6D9-EEB6-DE4A-8E0B-E7C175E95100}"/>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4" name="Slide Number Placeholder 3">
            <a:extLst>
              <a:ext uri="{FF2B5EF4-FFF2-40B4-BE49-F238E27FC236}">
                <a16:creationId xmlns:a16="http://schemas.microsoft.com/office/drawing/2014/main" id="{AA3CA4BB-6AF6-2C07-B9B8-35A26D8DA1A6}"/>
              </a:ext>
            </a:extLst>
          </p:cNvPr>
          <p:cNvSpPr>
            <a:spLocks noGrp="1"/>
          </p:cNvSpPr>
          <p:nvPr>
            <p:ph type="sldNum" sz="quarter" idx="12"/>
          </p:nvPr>
        </p:nvSpPr>
        <p:spPr/>
        <p:txBody>
          <a:bodyPr/>
          <a:lstStyle/>
          <a:p>
            <a:fld id="{58FB4751-880F-D840-AAA9-3A15815CC996}" type="slidenum">
              <a:rPr lang="en-US" smtClean="0"/>
              <a:t>8</a:t>
            </a:fld>
            <a:endParaRPr lang="en-US" dirty="0"/>
          </a:p>
        </p:txBody>
      </p:sp>
      <p:pic>
        <p:nvPicPr>
          <p:cNvPr id="4098" name="Picture 1">
            <a:extLst>
              <a:ext uri="{FF2B5EF4-FFF2-40B4-BE49-F238E27FC236}">
                <a16:creationId xmlns:a16="http://schemas.microsoft.com/office/drawing/2014/main" id="{CB4044FA-2385-BE12-BA3B-C611E0007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906" y="0"/>
            <a:ext cx="8500188" cy="631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50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786B5-0AB5-9064-7BEE-E842FADC9DCC}"/>
              </a:ext>
            </a:extLst>
          </p:cNvPr>
          <p:cNvSpPr>
            <a:spLocks noGrp="1"/>
          </p:cNvSpPr>
          <p:nvPr>
            <p:ph type="title"/>
          </p:nvPr>
        </p:nvSpPr>
        <p:spPr/>
        <p:txBody>
          <a:bodyPr/>
          <a:lstStyle/>
          <a:p>
            <a:r>
              <a:rPr lang="en-US" sz="3400" b="1" i="1" dirty="0"/>
              <a:t>Roz</a:t>
            </a:r>
            <a:r>
              <a:rPr lang="sk-SK" sz="3400" b="1" i="1" dirty="0"/>
              <a:t>šírenia</a:t>
            </a:r>
            <a:endParaRPr lang="en-US" sz="3400" b="1" i="1" dirty="0"/>
          </a:p>
        </p:txBody>
      </p:sp>
      <p:sp>
        <p:nvSpPr>
          <p:cNvPr id="7" name="Text Placeholder 6">
            <a:extLst>
              <a:ext uri="{FF2B5EF4-FFF2-40B4-BE49-F238E27FC236}">
                <a16:creationId xmlns:a16="http://schemas.microsoft.com/office/drawing/2014/main" id="{BB2DD56E-C174-8ADB-4EB2-716970F67837}"/>
              </a:ext>
            </a:extLst>
          </p:cNvPr>
          <p:cNvSpPr>
            <a:spLocks noGrp="1"/>
          </p:cNvSpPr>
          <p:nvPr>
            <p:ph type="body" sz="quarter" idx="17"/>
          </p:nvPr>
        </p:nvSpPr>
        <p:spPr>
          <a:xfrm>
            <a:off x="530457" y="4470146"/>
            <a:ext cx="2423160" cy="365760"/>
          </a:xfrm>
        </p:spPr>
        <p:txBody>
          <a:bodyPr/>
          <a:lstStyle/>
          <a:p>
            <a:r>
              <a:rPr lang="sk-SK" dirty="0"/>
              <a:t>Senzor požiaru</a:t>
            </a:r>
            <a:endParaRPr lang="en-US" dirty="0"/>
          </a:p>
        </p:txBody>
      </p:sp>
      <p:sp>
        <p:nvSpPr>
          <p:cNvPr id="8" name="Text Placeholder 7">
            <a:extLst>
              <a:ext uri="{FF2B5EF4-FFF2-40B4-BE49-F238E27FC236}">
                <a16:creationId xmlns:a16="http://schemas.microsoft.com/office/drawing/2014/main" id="{0D455AC8-9F50-F308-825E-BDFC9052EEEB}"/>
              </a:ext>
            </a:extLst>
          </p:cNvPr>
          <p:cNvSpPr>
            <a:spLocks noGrp="1"/>
          </p:cNvSpPr>
          <p:nvPr>
            <p:ph type="body" sz="quarter" idx="18"/>
          </p:nvPr>
        </p:nvSpPr>
        <p:spPr>
          <a:xfrm>
            <a:off x="5282057" y="3216445"/>
            <a:ext cx="2423160" cy="365760"/>
          </a:xfrm>
        </p:spPr>
        <p:txBody>
          <a:bodyPr/>
          <a:lstStyle/>
          <a:p>
            <a:r>
              <a:rPr lang="sk-SK" dirty="0"/>
              <a:t>Senzor Zvuku</a:t>
            </a:r>
            <a:endParaRPr lang="en-US" dirty="0"/>
          </a:p>
        </p:txBody>
      </p:sp>
      <p:sp>
        <p:nvSpPr>
          <p:cNvPr id="9" name="Text Placeholder 8">
            <a:extLst>
              <a:ext uri="{FF2B5EF4-FFF2-40B4-BE49-F238E27FC236}">
                <a16:creationId xmlns:a16="http://schemas.microsoft.com/office/drawing/2014/main" id="{67630A98-C46D-139A-B5F2-5D6BE466910F}"/>
              </a:ext>
            </a:extLst>
          </p:cNvPr>
          <p:cNvSpPr>
            <a:spLocks noGrp="1"/>
          </p:cNvSpPr>
          <p:nvPr>
            <p:ph type="body" sz="quarter" idx="19"/>
          </p:nvPr>
        </p:nvSpPr>
        <p:spPr>
          <a:xfrm>
            <a:off x="9716579" y="4490782"/>
            <a:ext cx="2423160" cy="365760"/>
          </a:xfrm>
        </p:spPr>
        <p:txBody>
          <a:bodyPr/>
          <a:lstStyle/>
          <a:p>
            <a:r>
              <a:rPr lang="sk-SK" dirty="0"/>
              <a:t>Senzor vibrácií</a:t>
            </a:r>
            <a:endParaRPr lang="en-US" dirty="0"/>
          </a:p>
        </p:txBody>
      </p:sp>
      <p:sp>
        <p:nvSpPr>
          <p:cNvPr id="15" name="Date Placeholder 14">
            <a:extLst>
              <a:ext uri="{FF2B5EF4-FFF2-40B4-BE49-F238E27FC236}">
                <a16:creationId xmlns:a16="http://schemas.microsoft.com/office/drawing/2014/main" id="{12782DB8-39BC-ABBD-9083-C7B74C42D493}"/>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A739667E-244C-062B-E8DC-9D74EDEA5C40}"/>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38EA1687-1B78-0028-A36C-8639566A6866}"/>
              </a:ext>
            </a:extLst>
          </p:cNvPr>
          <p:cNvSpPr>
            <a:spLocks noGrp="1"/>
          </p:cNvSpPr>
          <p:nvPr>
            <p:ph type="sldNum" sz="quarter" idx="12"/>
          </p:nvPr>
        </p:nvSpPr>
        <p:spPr/>
        <p:txBody>
          <a:bodyPr/>
          <a:lstStyle/>
          <a:p>
            <a:fld id="{58FB4751-880F-D840-AAA9-3A15815CC996}" type="slidenum">
              <a:rPr lang="en-US" smtClean="0"/>
              <a:t>9</a:t>
            </a:fld>
            <a:endParaRPr lang="en-US" dirty="0"/>
          </a:p>
        </p:txBody>
      </p:sp>
      <p:pic>
        <p:nvPicPr>
          <p:cNvPr id="5124" name="Picture 1">
            <a:extLst>
              <a:ext uri="{FF2B5EF4-FFF2-40B4-BE49-F238E27FC236}">
                <a16:creationId xmlns:a16="http://schemas.microsoft.com/office/drawing/2014/main" id="{F19F2686-D893-BE3E-8B53-B7214C00A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9645"/>
            <a:ext cx="3484073" cy="144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
            <a:extLst>
              <a:ext uri="{FF2B5EF4-FFF2-40B4-BE49-F238E27FC236}">
                <a16:creationId xmlns:a16="http://schemas.microsoft.com/office/drawing/2014/main" id="{83545C6A-6DA1-E8EB-21BE-A285DDF4F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768" y="1691640"/>
            <a:ext cx="2665914" cy="144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
            <a:extLst>
              <a:ext uri="{FF2B5EF4-FFF2-40B4-BE49-F238E27FC236}">
                <a16:creationId xmlns:a16="http://schemas.microsoft.com/office/drawing/2014/main" id="{DDA69683-8B50-5E74-2FD2-47F0953DD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3377" y="3009645"/>
            <a:ext cx="2758751" cy="146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8" descr="263,100+ Artificial Intelligence Stock Photos, Pictures &amp; Royalty-Free  Images - iStock | Machine learning, Ai icon, Technology">
            <a:extLst>
              <a:ext uri="{FF2B5EF4-FFF2-40B4-BE49-F238E27FC236}">
                <a16:creationId xmlns:a16="http://schemas.microsoft.com/office/drawing/2014/main" id="{25CFC29E-2648-48EA-7FCB-DED7544DD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1632" y="3936919"/>
            <a:ext cx="3944185" cy="221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4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4"/>
                                        </p:tgtEl>
                                        <p:attrNameLst>
                                          <p:attrName>style.visibility</p:attrName>
                                        </p:attrNameLst>
                                      </p:cBhvr>
                                      <p:to>
                                        <p:strVal val="visible"/>
                                      </p:to>
                                    </p:set>
                                    <p:anim calcmode="lin" valueType="num">
                                      <p:cBhvr additive="base">
                                        <p:cTn id="11" dur="500" fill="hold"/>
                                        <p:tgtEl>
                                          <p:spTgt spid="5124"/>
                                        </p:tgtEl>
                                        <p:attrNameLst>
                                          <p:attrName>ppt_x</p:attrName>
                                        </p:attrNameLst>
                                      </p:cBhvr>
                                      <p:tavLst>
                                        <p:tav tm="0">
                                          <p:val>
                                            <p:strVal val="#ppt_x"/>
                                          </p:val>
                                        </p:tav>
                                        <p:tav tm="100000">
                                          <p:val>
                                            <p:strVal val="#ppt_x"/>
                                          </p:val>
                                        </p:tav>
                                      </p:tavLst>
                                    </p:anim>
                                    <p:anim calcmode="lin" valueType="num">
                                      <p:cBhvr additive="base">
                                        <p:cTn id="12"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25"/>
                                        </p:tgtEl>
                                        <p:attrNameLst>
                                          <p:attrName>style.visibility</p:attrName>
                                        </p:attrNameLst>
                                      </p:cBhvr>
                                      <p:to>
                                        <p:strVal val="visible"/>
                                      </p:to>
                                    </p:set>
                                    <p:anim calcmode="lin" valueType="num">
                                      <p:cBhvr additive="base">
                                        <p:cTn id="21" dur="500" fill="hold"/>
                                        <p:tgtEl>
                                          <p:spTgt spid="5125"/>
                                        </p:tgtEl>
                                        <p:attrNameLst>
                                          <p:attrName>ppt_x</p:attrName>
                                        </p:attrNameLst>
                                      </p:cBhvr>
                                      <p:tavLst>
                                        <p:tav tm="0">
                                          <p:val>
                                            <p:strVal val="#ppt_x"/>
                                          </p:val>
                                        </p:tav>
                                        <p:tav tm="100000">
                                          <p:val>
                                            <p:strVal val="#ppt_x"/>
                                          </p:val>
                                        </p:tav>
                                      </p:tavLst>
                                    </p:anim>
                                    <p:anim calcmode="lin" valueType="num">
                                      <p:cBhvr additive="base">
                                        <p:cTn id="22"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26"/>
                                        </p:tgtEl>
                                        <p:attrNameLst>
                                          <p:attrName>style.visibility</p:attrName>
                                        </p:attrNameLst>
                                      </p:cBhvr>
                                      <p:to>
                                        <p:strVal val="visible"/>
                                      </p:to>
                                    </p:set>
                                    <p:anim calcmode="lin" valueType="num">
                                      <p:cBhvr additive="base">
                                        <p:cTn id="31" dur="500" fill="hold"/>
                                        <p:tgtEl>
                                          <p:spTgt spid="5126"/>
                                        </p:tgtEl>
                                        <p:attrNameLst>
                                          <p:attrName>ppt_x</p:attrName>
                                        </p:attrNameLst>
                                      </p:cBhvr>
                                      <p:tavLst>
                                        <p:tav tm="0">
                                          <p:val>
                                            <p:strVal val="#ppt_x"/>
                                          </p:val>
                                        </p:tav>
                                        <p:tav tm="100000">
                                          <p:val>
                                            <p:strVal val="#ppt_x"/>
                                          </p:val>
                                        </p:tav>
                                      </p:tavLst>
                                    </p:anim>
                                    <p:anim calcmode="lin" valueType="num">
                                      <p:cBhvr additive="base">
                                        <p:cTn id="32"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28"/>
                                        </p:tgtEl>
                                        <p:attrNameLst>
                                          <p:attrName>style.visibility</p:attrName>
                                        </p:attrNameLst>
                                      </p:cBhvr>
                                      <p:to>
                                        <p:strVal val="visible"/>
                                      </p:to>
                                    </p:set>
                                    <p:anim calcmode="lin" valueType="num">
                                      <p:cBhvr additive="base">
                                        <p:cTn id="37" dur="500" fill="hold"/>
                                        <p:tgtEl>
                                          <p:spTgt spid="5128"/>
                                        </p:tgtEl>
                                        <p:attrNameLst>
                                          <p:attrName>ppt_x</p:attrName>
                                        </p:attrNameLst>
                                      </p:cBhvr>
                                      <p:tavLst>
                                        <p:tav tm="0">
                                          <p:val>
                                            <p:strVal val="#ppt_x"/>
                                          </p:val>
                                        </p:tav>
                                        <p:tav tm="100000">
                                          <p:val>
                                            <p:strVal val="#ppt_x"/>
                                          </p:val>
                                        </p:tav>
                                      </p:tavLst>
                                    </p:anim>
                                    <p:anim calcmode="lin" valueType="num">
                                      <p:cBhvr additive="base">
                                        <p:cTn id="38"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design</Template>
  <TotalTime>378</TotalTime>
  <Words>308</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Courier New</vt:lpstr>
      <vt:lpstr>Gill Sans Nova</vt:lpstr>
      <vt:lpstr>Gill Sans Nova Light</vt:lpstr>
      <vt:lpstr>Sagona Book</vt:lpstr>
      <vt:lpstr>Office Theme</vt:lpstr>
      <vt:lpstr>Kamerový systém v poľovnom revíri</vt:lpstr>
      <vt:lpstr>Úvod</vt:lpstr>
      <vt:lpstr>Kreslenie</vt:lpstr>
      <vt:lpstr>Štruktúra siete</vt:lpstr>
      <vt:lpstr>Napájanie systému</vt:lpstr>
      <vt:lpstr>PowerPoint Presentation</vt:lpstr>
      <vt:lpstr>Výber hardvérových prvkov systému </vt:lpstr>
      <vt:lpstr>PowerPoint Presentation</vt:lpstr>
      <vt:lpstr>Rozšírenia</vt:lpstr>
      <vt:lpstr>Integrácia umelej inteligencií</vt:lpstr>
      <vt:lpstr>Ďakujem za pozornosť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Kamerový systém v poľovnom revíri</dc:title>
  <dc:creator>Nagy András</dc:creator>
  <cp:lastModifiedBy>Nagy Andras</cp:lastModifiedBy>
  <cp:revision>5</cp:revision>
  <dcterms:created xsi:type="dcterms:W3CDTF">2023-04-13T14:07:21Z</dcterms:created>
  <dcterms:modified xsi:type="dcterms:W3CDTF">2024-11-19T16:44:23Z</dcterms:modified>
</cp:coreProperties>
</file>